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Alfa Slab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ProximaNova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lfaSlabOne-regular.fntdata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2.gif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c185f90da6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c185f90da6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b11a6faf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b11a6faf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85f90da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c185f90da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b4fd9c28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b4fd9c28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c185f90da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c185f90da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c02c570b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c02c570b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b306be77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b306be77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6b11a6fa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6b11a6fa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158557f3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158557f3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6b11a6faf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6b11a6faf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6b4fd9c28b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6b4fd9c28b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file/d/1sAIAQJ7yVqxIGw84xmmyHEDaUk3XDKvr/view?usp=sharing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Relationship Id="rId4" Type="http://schemas.openxmlformats.org/officeDocument/2006/relationships/image" Target="../media/image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sitelock.com/resources/security-report/" TargetMode="External"/><Relationship Id="rId4" Type="http://schemas.openxmlformats.org/officeDocument/2006/relationships/hyperlink" Target="https://aag-it.com/the-latest-phishing-statistics/" TargetMode="External"/><Relationship Id="rId5" Type="http://schemas.openxmlformats.org/officeDocument/2006/relationships/hyperlink" Target="https://community.webroot.com/threat-reports-176/2020-webroot-threat-report-phishing-attempts-grew-by-640-last-year-342560" TargetMode="External"/><Relationship Id="rId6" Type="http://schemas.openxmlformats.org/officeDocument/2006/relationships/hyperlink" Target="https://www.verizon.com/business/en-gb/resources/reports/dbir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kaggle.com/datasets/sid321axn/malicious-urls-dataset" TargetMode="External"/><Relationship Id="rId4" Type="http://schemas.openxmlformats.org/officeDocument/2006/relationships/hyperlink" Target="https://www.phishtank.com/developer_info.php" TargetMode="External"/><Relationship Id="rId5" Type="http://schemas.openxmlformats.org/officeDocument/2006/relationships/hyperlink" Target="https://github.com/elliotwutingfeng/Inversion-DNSBL-Blocklist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789375" y="209175"/>
            <a:ext cx="7262100" cy="22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60"/>
              <a:t>Proposal Presentation On Malicious-URL-Detection</a:t>
            </a:r>
            <a:endParaRPr sz="416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5411200" y="2779463"/>
            <a:ext cx="3453300" cy="22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2"/>
                </a:solidFill>
              </a:rPr>
              <a:t>Group 4:</a:t>
            </a:r>
            <a:endParaRPr b="1" sz="2100"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Aishwarya Karki (c0903073)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Bikash Thapa Magar (c0907642)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Nirmala Regmi (c0903616)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Samar Fathima (c0908466)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Sijal Shrestha (c0910639)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Sujata Gurung (c0903143)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50" y="2801000"/>
            <a:ext cx="3853200" cy="215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ctrTitle"/>
          </p:nvPr>
        </p:nvSpPr>
        <p:spPr>
          <a:xfrm>
            <a:off x="614200" y="76375"/>
            <a:ext cx="7357800" cy="16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22"/>
              <a:t>Distinguishing Features Against Competitors</a:t>
            </a:r>
            <a:endParaRPr sz="4400"/>
          </a:p>
        </p:txBody>
      </p:sp>
      <p:sp>
        <p:nvSpPr>
          <p:cNvPr id="112" name="Google Shape;112;p22"/>
          <p:cNvSpPr txBox="1"/>
          <p:nvPr>
            <p:ph idx="1" type="subTitle"/>
          </p:nvPr>
        </p:nvSpPr>
        <p:spPr>
          <a:xfrm>
            <a:off x="366800" y="2053250"/>
            <a:ext cx="8114400" cy="27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just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830"/>
              <a:buFont typeface="Times New Roman"/>
              <a:buChar char="●"/>
            </a:pPr>
            <a:r>
              <a:rPr lang="en" sz="1829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Malicious URL Detection model built using Neural Networks and Logistic Regression models.</a:t>
            </a:r>
            <a:endParaRPr sz="1829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05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0"/>
              <a:buFont typeface="Times New Roman"/>
              <a:buChar char="●"/>
            </a:pPr>
            <a:r>
              <a:rPr lang="en" sz="1829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built on multiple different features designed around Content detection, SSL validity, Path and Query parameters, Network features, Machine Learning derived features and more.</a:t>
            </a:r>
            <a:endParaRPr sz="1829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05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0"/>
              <a:buFont typeface="Times New Roman"/>
              <a:buChar char="●"/>
            </a:pPr>
            <a:r>
              <a:rPr lang="en" sz="1829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built around scalability and continued development.</a:t>
            </a:r>
            <a:endParaRPr sz="1829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05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0"/>
              <a:buFont typeface="Times New Roman"/>
              <a:buChar char="●"/>
            </a:pPr>
            <a:r>
              <a:rPr lang="en" sz="1829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to be designed around minimum False Positive reduction.</a:t>
            </a:r>
            <a:endParaRPr sz="1829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371600" rtl="0" algn="ctr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3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73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ctrTitle"/>
          </p:nvPr>
        </p:nvSpPr>
        <p:spPr>
          <a:xfrm>
            <a:off x="777400" y="141575"/>
            <a:ext cx="6611400" cy="7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Wireframe:</a:t>
            </a:r>
            <a:endParaRPr sz="4260"/>
          </a:p>
        </p:txBody>
      </p:sp>
      <p:sp>
        <p:nvSpPr>
          <p:cNvPr id="118" name="Google Shape;118;p23"/>
          <p:cNvSpPr txBox="1"/>
          <p:nvPr>
            <p:ph idx="1" type="subTitle"/>
          </p:nvPr>
        </p:nvSpPr>
        <p:spPr>
          <a:xfrm>
            <a:off x="777400" y="1082675"/>
            <a:ext cx="7661100" cy="39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Direct Link</a:t>
            </a:r>
            <a:r>
              <a:rPr lang="en"/>
              <a:t>:</a:t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50" y="903100"/>
            <a:ext cx="8098124" cy="456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1788400" y="1491525"/>
            <a:ext cx="5226900" cy="11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9375" y="2735900"/>
            <a:ext cx="2533700" cy="269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8350" y="3019025"/>
            <a:ext cx="1702216" cy="187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658225" y="322850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Preface for Problem Definition:</a:t>
            </a:r>
            <a:endParaRPr sz="4260"/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356200" y="2078475"/>
            <a:ext cx="7798200" cy="28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67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60"/>
              <a:buChar char="●"/>
            </a:pPr>
            <a:r>
              <a:rPr lang="en" sz="1860">
                <a:solidFill>
                  <a:schemeClr val="dk2"/>
                </a:solidFill>
              </a:rPr>
              <a:t>An estimated </a:t>
            </a:r>
            <a:r>
              <a:rPr lang="en" sz="186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12.8 million</a:t>
            </a:r>
            <a:r>
              <a:rPr lang="en" sz="1860">
                <a:solidFill>
                  <a:schemeClr val="dk2"/>
                </a:solidFill>
              </a:rPr>
              <a:t> </a:t>
            </a:r>
            <a:r>
              <a:rPr lang="en" sz="1860">
                <a:solidFill>
                  <a:schemeClr val="dk2"/>
                </a:solidFill>
              </a:rPr>
              <a:t>websites are infected by Malware.</a:t>
            </a:r>
            <a:endParaRPr sz="1860">
              <a:solidFill>
                <a:schemeClr val="dk2"/>
              </a:solidFill>
            </a:endParaRPr>
          </a:p>
          <a:p>
            <a:pPr indent="-3467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60"/>
              <a:buChar char="●"/>
            </a:pPr>
            <a:r>
              <a:rPr lang="en" sz="1860">
                <a:solidFill>
                  <a:schemeClr val="dk2"/>
                </a:solidFill>
              </a:rPr>
              <a:t>T</a:t>
            </a:r>
            <a:r>
              <a:rPr lang="en" sz="1860">
                <a:solidFill>
                  <a:schemeClr val="dk2"/>
                </a:solidFill>
              </a:rPr>
              <a:t>he average click rate for a phishing campaign is 17.8%</a:t>
            </a:r>
            <a:r>
              <a:rPr lang="en" sz="1860" u="sng">
                <a:solidFill>
                  <a:schemeClr val="dk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https://aag-it.com/the-latest-phishing-statistics/</a:t>
            </a:r>
            <a:r>
              <a:rPr lang="en" sz="1860">
                <a:solidFill>
                  <a:schemeClr val="dk2"/>
                </a:solidFill>
              </a:rPr>
              <a:t>. Phishing campaigns that were more targeted and added phone calls had an average click rate of 53.2% – 3 times more effective.</a:t>
            </a:r>
            <a:endParaRPr sz="1860">
              <a:solidFill>
                <a:schemeClr val="dk2"/>
              </a:solidFill>
            </a:endParaRPr>
          </a:p>
          <a:p>
            <a:pPr indent="-3467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60"/>
              <a:buChar char="●"/>
            </a:pPr>
            <a:r>
              <a:rPr lang="en" sz="1860">
                <a:solidFill>
                  <a:schemeClr val="dk2"/>
                </a:solidFill>
              </a:rPr>
              <a:t>Over </a:t>
            </a:r>
            <a:r>
              <a:rPr lang="en" sz="1860" u="sng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96% of malicious URLs</a:t>
            </a:r>
            <a:r>
              <a:rPr lang="en" sz="1860">
                <a:solidFill>
                  <a:schemeClr val="dk2"/>
                </a:solidFill>
              </a:rPr>
              <a:t>—is with the use of URL link modifiers/shorteners.</a:t>
            </a:r>
            <a:endParaRPr sz="1860">
              <a:solidFill>
                <a:schemeClr val="dk2"/>
              </a:solidFill>
            </a:endParaRPr>
          </a:p>
          <a:p>
            <a:pPr indent="-3467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60"/>
              <a:buChar char="●"/>
            </a:pPr>
            <a:r>
              <a:rPr lang="en" sz="1860">
                <a:solidFill>
                  <a:schemeClr val="dk2"/>
                </a:solidFill>
              </a:rPr>
              <a:t>Verizon </a:t>
            </a:r>
            <a:r>
              <a:rPr lang="en" sz="1860" u="sng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reports</a:t>
            </a:r>
            <a:r>
              <a:rPr lang="en" sz="1860">
                <a:solidFill>
                  <a:schemeClr val="dk2"/>
                </a:solidFill>
              </a:rPr>
              <a:t> that over 70% of all system intrusion breaches involve malware, and 32% of all malware is distributed via the web.</a:t>
            </a:r>
            <a:endParaRPr sz="186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727950" y="723825"/>
            <a:ext cx="7688100" cy="20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Possible Industry/Domain for M-URl-Detection Model</a:t>
            </a:r>
            <a:endParaRPr sz="4260"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646475" y="2909975"/>
            <a:ext cx="7688100" cy="13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17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20"/>
              <a:buChar char="●"/>
            </a:pPr>
            <a:r>
              <a:rPr lang="en" sz="1820">
                <a:solidFill>
                  <a:schemeClr val="dk2"/>
                </a:solidFill>
              </a:rPr>
              <a:t>Cybersecurity</a:t>
            </a:r>
            <a:endParaRPr sz="1820">
              <a:solidFill>
                <a:schemeClr val="dk2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20"/>
              <a:buChar char="●"/>
            </a:pPr>
            <a:r>
              <a:rPr lang="en" sz="1820">
                <a:solidFill>
                  <a:schemeClr val="dk2"/>
                </a:solidFill>
              </a:rPr>
              <a:t>Financial Services</a:t>
            </a:r>
            <a:endParaRPr sz="1820">
              <a:solidFill>
                <a:schemeClr val="dk2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20"/>
              <a:buChar char="●"/>
            </a:pPr>
            <a:r>
              <a:rPr lang="en" sz="1820">
                <a:solidFill>
                  <a:schemeClr val="dk2"/>
                </a:solidFill>
              </a:rPr>
              <a:t>Technology and everyday Internet browsing</a:t>
            </a:r>
            <a:endParaRPr sz="1820">
              <a:solidFill>
                <a:schemeClr val="dk2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20"/>
              <a:buChar char="●"/>
            </a:pPr>
            <a:r>
              <a:rPr lang="en" sz="1820">
                <a:solidFill>
                  <a:schemeClr val="dk2"/>
                </a:solidFill>
              </a:rPr>
              <a:t>Protection of Sensitive data</a:t>
            </a:r>
            <a:endParaRPr sz="1820">
              <a:solidFill>
                <a:schemeClr val="dk2"/>
              </a:solidFill>
            </a:endParaRPr>
          </a:p>
          <a:p>
            <a:pPr indent="-34417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20"/>
              <a:buChar char="●"/>
            </a:pPr>
            <a:r>
              <a:rPr lang="en" sz="1820">
                <a:solidFill>
                  <a:schemeClr val="dk2"/>
                </a:solidFill>
              </a:rPr>
              <a:t>E-Commerce</a:t>
            </a:r>
            <a:endParaRPr sz="182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727950" y="604275"/>
            <a:ext cx="7688100" cy="154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P</a:t>
            </a:r>
            <a:r>
              <a:rPr lang="en" sz="4260"/>
              <a:t>roblem &amp; Target Consumer</a:t>
            </a:r>
            <a:endParaRPr sz="4260"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603375" y="2152875"/>
            <a:ext cx="7688100" cy="24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5">
                <a:solidFill>
                  <a:schemeClr val="dk2"/>
                </a:solidFill>
              </a:rPr>
              <a:t>Problem: </a:t>
            </a:r>
            <a:endParaRPr b="1" sz="2405">
              <a:solidFill>
                <a:schemeClr val="dk2"/>
              </a:solidFill>
            </a:endParaRPr>
          </a:p>
          <a:p>
            <a:pPr indent="-34544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164">
                <a:solidFill>
                  <a:schemeClr val="dk2"/>
                </a:solidFill>
              </a:rPr>
              <a:t>The project addresses the growing threat of malicious URLs on the internet.</a:t>
            </a:r>
            <a:endParaRPr sz="2164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Target Consumer:</a:t>
            </a:r>
            <a:endParaRPr>
              <a:solidFill>
                <a:schemeClr val="dk2"/>
              </a:solidFill>
            </a:endParaRPr>
          </a:p>
          <a:p>
            <a:pPr indent="-34544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164">
                <a:solidFill>
                  <a:schemeClr val="dk2"/>
                </a:solidFill>
              </a:rPr>
              <a:t>Individuals using online platforms for various activities.</a:t>
            </a:r>
            <a:endParaRPr sz="2164">
              <a:solidFill>
                <a:schemeClr val="dk2"/>
              </a:solidFill>
            </a:endParaRPr>
          </a:p>
          <a:p>
            <a:pPr indent="-34544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164">
                <a:solidFill>
                  <a:schemeClr val="dk2"/>
                </a:solidFill>
              </a:rPr>
              <a:t>Businesses and organizations handling confidential data and customer information.</a:t>
            </a:r>
            <a:endParaRPr sz="2164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678150" y="452325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Problem &amp; Target Consumer</a:t>
            </a:r>
            <a:endParaRPr sz="4260"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678150" y="2305400"/>
            <a:ext cx="7688100" cy="23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Why the Target Consumer Should Care: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Phishing attacks result in identity theft, financial losses, and compromise of personal and corporate data.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Consequences include legal liabilities, loss of customer trust, and disruptions to operations.</a:t>
            </a:r>
            <a:endParaRPr>
              <a:solidFill>
                <a:schemeClr val="dk2"/>
              </a:solidFill>
            </a:endParaRPr>
          </a:p>
          <a:p>
            <a:pPr indent="-34671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>
                <a:solidFill>
                  <a:schemeClr val="dk2"/>
                </a:solidFill>
              </a:rPr>
              <a:t>Implementing an effective phishing detection system is crucial for protecting sensitive information and ensuring overall online security.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ctrTitle"/>
          </p:nvPr>
        </p:nvSpPr>
        <p:spPr>
          <a:xfrm>
            <a:off x="1328100" y="840100"/>
            <a:ext cx="6297600" cy="6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33"/>
              <a:t>D</a:t>
            </a:r>
            <a:r>
              <a:rPr lang="en" sz="4733"/>
              <a:t>ifferentiation</a:t>
            </a:r>
            <a:r>
              <a:rPr lang="en"/>
              <a:t> </a:t>
            </a:r>
            <a:endParaRPr/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616475" y="1560550"/>
            <a:ext cx="8122500" cy="34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AutoNum type="arabicPeriod"/>
            </a:pPr>
            <a:r>
              <a:rPr b="1" lang="en" sz="8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High-Quality Data: </a:t>
            </a:r>
            <a:endParaRPr b="1" sz="80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Undergoes rigorous curation and quality control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Ensures accuracy, reliability, and consistency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Provides trustworthy data for impactful analysis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AutoNum type="arabicPeriod"/>
            </a:pPr>
            <a:r>
              <a:rPr b="1" lang="en" sz="8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Extensive Feature Set: </a:t>
            </a:r>
            <a:endParaRPr b="1" sz="80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 Components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Domain Information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 Analysis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SSL certificate details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AutoNum type="arabicPeriod"/>
            </a:pPr>
            <a:r>
              <a:rPr lang="en" sz="8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8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80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Real-World Relevance: </a:t>
            </a:r>
            <a:endParaRPr b="1" sz="80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Includes both benign and malicious URLs for balanced analysis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Times New Roman"/>
              <a:buChar char="●"/>
            </a:pPr>
            <a:r>
              <a:rPr lang="en" sz="72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Applicable to cybersecurity research and development projects</a:t>
            </a:r>
            <a:endParaRPr sz="72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0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3100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100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ctrTitle"/>
          </p:nvPr>
        </p:nvSpPr>
        <p:spPr>
          <a:xfrm>
            <a:off x="763650" y="850500"/>
            <a:ext cx="7616700" cy="7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Differentiation</a:t>
            </a:r>
            <a:endParaRPr sz="4260"/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364875" y="1910125"/>
            <a:ext cx="7616700" cy="29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4884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AutoNum type="arabicPeriod"/>
            </a:pPr>
            <a:r>
              <a:rPr b="1"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Probabilistic Machine Learning Algorithm: </a:t>
            </a:r>
            <a:endParaRPr b="1"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Char char="●"/>
            </a:pP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inear Support Vector </a:t>
            </a: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</a:t>
            </a:r>
            <a:endParaRPr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AutoNum type="arabicPeriod"/>
            </a:pPr>
            <a:r>
              <a:rPr b="1"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Statistical Method</a:t>
            </a:r>
            <a:endParaRPr b="1"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Char char="●"/>
            </a:pP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AutoNum type="arabicPeriod"/>
            </a:pPr>
            <a:r>
              <a:rPr b="1"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Generative Learning Algorithm:</a:t>
            </a:r>
            <a:endParaRPr b="1"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Char char="●"/>
            </a:pP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Naive Bayes </a:t>
            </a: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AutoNum type="arabicPeriod"/>
            </a:pPr>
            <a:r>
              <a:rPr b="1"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Validation and Benchmarking</a:t>
            </a:r>
            <a:endParaRPr b="1"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884" lvl="0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31"/>
              <a:buFont typeface="Times New Roman"/>
              <a:buChar char="●"/>
            </a:pPr>
            <a:r>
              <a:rPr lang="en" sz="183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Validates model performance and effectiveness</a:t>
            </a:r>
            <a:endParaRPr sz="183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247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727950" y="674025"/>
            <a:ext cx="7688100" cy="14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60"/>
              <a:t>Data sources and Datasets:</a:t>
            </a:r>
            <a:endParaRPr sz="4260"/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604025" y="2297400"/>
            <a:ext cx="6710100" cy="19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The following Datasets are to be used for the project: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Malicious URL Dataset(Kaggle)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u="sng">
                <a:solidFill>
                  <a:schemeClr val="dk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Phishtank URL Repository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u="sng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DNSBlocklist Repository by Wu TingFeng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81"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50" y="1705600"/>
            <a:ext cx="8643699" cy="25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109650" y="627075"/>
            <a:ext cx="3636900" cy="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Dataset:</a:t>
            </a:r>
            <a:endParaRPr b="1" sz="4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